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ed pencils inside a pencil holder which is on top of a wood table"/>
          <p:cNvPicPr>
            <a:picLocks noChangeAspect="1"/>
          </p:cNvPicPr>
          <p:nvPr/>
        </p:nvPicPr>
        <p:blipFill rotWithShape="1">
          <a:blip r:embed="rId1">
            <a:alphaModFix amt="60000"/>
          </a:blip>
          <a:srcRect t="15730"/>
          <a:stretch>
            <a:fillRect/>
          </a:stretch>
        </p:blipFill>
        <p:spPr>
          <a:xfrm>
            <a:off x="7950" y="10"/>
            <a:ext cx="1218404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146" y="1077626"/>
            <a:ext cx="9958754" cy="3317443"/>
          </a:xfrm>
        </p:spPr>
        <p:txBody>
          <a:bodyPr anchor="t">
            <a:normAutofit/>
          </a:bodyPr>
          <a:lstStyle/>
          <a:p>
            <a:r>
              <a:rPr lang="zh-CN" altLang="en-US" sz="8000" dirty="0">
                <a:solidFill>
                  <a:srgbClr val="FFFFFF"/>
                </a:solidFill>
              </a:rPr>
              <a:t>商业地产投资</a:t>
            </a:r>
            <a:br>
              <a:rPr lang="en-CA" altLang="zh-CN" sz="8000" dirty="0">
                <a:solidFill>
                  <a:srgbClr val="FFFFFF"/>
                </a:solidFill>
              </a:rPr>
            </a:br>
            <a:r>
              <a:rPr lang="zh-CN" altLang="en-US" sz="8000" dirty="0">
                <a:solidFill>
                  <a:srgbClr val="FFFFFF"/>
                </a:solidFill>
              </a:rPr>
              <a:t>土地开发</a:t>
            </a:r>
            <a:endParaRPr lang="en-CA" sz="80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9257512" cy="1263047"/>
          </a:xfrm>
        </p:spPr>
        <p:txBody>
          <a:bodyPr anchor="b"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GTA Commercial Q2 2023 Statistics</a:t>
            </a:r>
            <a:endParaRPr lang="en-CA" dirty="0">
              <a:solidFill>
                <a:srgbClr val="FFFFFF"/>
              </a:solidFill>
            </a:endParaRPr>
          </a:p>
          <a:p>
            <a:r>
              <a:rPr lang="en-CA" dirty="0">
                <a:solidFill>
                  <a:srgbClr val="FFFFFF"/>
                </a:solidFill>
              </a:rPr>
              <a:t>Land Development (Bill-23)</a:t>
            </a:r>
            <a:endParaRPr lang="en-CA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1206934"/>
            <a:ext cx="804195" cy="0"/>
          </a:xfrm>
          <a:prstGeom prst="line">
            <a:avLst/>
          </a:prstGeom>
          <a:ln w="1238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574" y="1018683"/>
            <a:ext cx="9922764" cy="1294228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YEDA HOMES </a:t>
            </a:r>
            <a:br>
              <a:rPr lang="en-US" altLang="zh-CN" sz="4000" dirty="0"/>
            </a:br>
            <a:r>
              <a:rPr lang="zh-CN" altLang="en-US" sz="4000" dirty="0"/>
              <a:t>业达地产开发集团</a:t>
            </a:r>
            <a:endParaRPr lang="en-CA" sz="4000" dirty="0"/>
          </a:p>
        </p:txBody>
      </p:sp>
      <p:pic>
        <p:nvPicPr>
          <p:cNvPr id="5" name="Content Placeholder 4" descr="A brochure of a townhous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57" y="2507530"/>
            <a:ext cx="7409468" cy="422320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440" y="873428"/>
            <a:ext cx="9922764" cy="1294228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YEDA HOMES </a:t>
            </a:r>
            <a:br>
              <a:rPr lang="en-US" altLang="zh-CN" sz="4000" dirty="0"/>
            </a:br>
            <a:r>
              <a:rPr lang="zh-CN" altLang="en-US" sz="4000" dirty="0"/>
              <a:t>业达地产开发集团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/>
              <a:t>   </a:t>
            </a:r>
            <a:endParaRPr lang="en-CA" dirty="0"/>
          </a:p>
          <a:p>
            <a:pPr marL="0" indent="0" algn="ctr">
              <a:buNone/>
            </a:pPr>
            <a:r>
              <a:rPr lang="en-CA" dirty="0"/>
              <a:t> </a:t>
            </a:r>
            <a:r>
              <a:rPr lang="en-CA" sz="2000" dirty="0"/>
              <a:t>Whitby Condo Project LP Investment</a:t>
            </a:r>
            <a:endParaRPr lang="en-CA" sz="2000" dirty="0"/>
          </a:p>
          <a:p>
            <a:pPr marL="0" indent="0" algn="ctr">
              <a:buNone/>
            </a:pPr>
            <a:r>
              <a:rPr lang="en-CA" sz="2000" dirty="0"/>
              <a:t>    </a:t>
            </a:r>
            <a:r>
              <a:rPr lang="zh-CN" altLang="en-US" sz="2000" dirty="0"/>
              <a:t>简要介绍最新</a:t>
            </a:r>
            <a:r>
              <a:rPr lang="en-US" altLang="zh-CN" sz="2000" dirty="0"/>
              <a:t>Whit</a:t>
            </a:r>
            <a:r>
              <a:rPr lang="en-CA" altLang="zh-CN" sz="2000" dirty="0"/>
              <a:t>by</a:t>
            </a:r>
            <a:r>
              <a:rPr lang="zh-CN" altLang="en-US" sz="2000" dirty="0"/>
              <a:t>公寓项目招募有限合伙人</a:t>
            </a:r>
            <a:endParaRPr lang="en-CA" altLang="zh-CN" sz="2000" dirty="0"/>
          </a:p>
          <a:p>
            <a:pPr marL="0" indent="0" algn="ctr">
              <a:buNone/>
            </a:pPr>
            <a:r>
              <a:rPr lang="zh-CN" altLang="en-US" sz="2000" dirty="0"/>
              <a:t>预计资金年回报率：</a:t>
            </a:r>
            <a:r>
              <a:rPr lang="en-CA" altLang="zh-CN" sz="2000" dirty="0"/>
              <a:t>20% - 25%</a:t>
            </a:r>
            <a:endParaRPr lang="en-CA" altLang="zh-CN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/>
              <a:t>YEDA HOMES </a:t>
            </a:r>
            <a:br>
              <a:rPr lang="en-US" altLang="zh-CN" sz="4000" dirty="0"/>
            </a:br>
            <a:r>
              <a:rPr lang="zh-CN" altLang="en-US" sz="4000" dirty="0"/>
              <a:t>业达地产开发集团</a:t>
            </a:r>
            <a:endParaRPr lang="en-CA" sz="4000" dirty="0"/>
          </a:p>
        </p:txBody>
      </p:sp>
      <p:pic>
        <p:nvPicPr>
          <p:cNvPr id="5" name="Content Placeholder 4" descr="A building with a blue background&#10;&#10;Description automatically generated with medium confidenc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60" y="2617366"/>
            <a:ext cx="8210660" cy="430459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36" y="1098959"/>
            <a:ext cx="9922764" cy="1191236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/>
              <a:t>商业地产投资及土地开发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/>
              <a:t> </a:t>
            </a: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US" altLang="zh-CN" sz="6000" dirty="0"/>
              <a:t>Thank </a:t>
            </a:r>
            <a:r>
              <a:rPr lang="en-CA" altLang="zh-CN" sz="6000" dirty="0"/>
              <a:t>you!</a:t>
            </a:r>
            <a:r>
              <a:rPr lang="zh-CN" altLang="en-US" sz="6000" dirty="0"/>
              <a:t> </a:t>
            </a:r>
            <a:r>
              <a:rPr lang="en-CA" altLang="zh-CN" sz="6000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en-CA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940" y="1097279"/>
            <a:ext cx="10529560" cy="1225587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/>
              <a:t>商业地产投资及土地开发</a:t>
            </a:r>
            <a:endParaRPr lang="en-CA" sz="4000" dirty="0"/>
          </a:p>
        </p:txBody>
      </p:sp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118525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8"/>
          <p:cNvSpPr>
            <a:spLocks noGrp="1"/>
          </p:cNvSpPr>
          <p:nvPr>
            <p:ph idx="1"/>
          </p:nvPr>
        </p:nvSpPr>
        <p:spPr>
          <a:xfrm>
            <a:off x="1096645" y="2455545"/>
            <a:ext cx="5588635" cy="4402455"/>
          </a:xfrm>
        </p:spPr>
        <p:txBody>
          <a:bodyPr anchor="t">
            <a:normAutofit lnSpcReduction="20000"/>
          </a:bodyPr>
          <a:lstStyle/>
          <a:p>
            <a:pPr marL="0" indent="0">
              <a:buNone/>
            </a:pPr>
            <a:r>
              <a:rPr lang="en-US" altLang="zh-CN" sz="2000" dirty="0"/>
              <a:t>             </a:t>
            </a:r>
            <a:r>
              <a:rPr lang="en-US" altLang="zh-CN" sz="2000" b="1" dirty="0"/>
              <a:t>Susan Wu  </a:t>
            </a:r>
            <a:r>
              <a:rPr lang="zh-CN" altLang="en-US" sz="2000" b="1" dirty="0"/>
              <a:t>吴瑞娟</a:t>
            </a:r>
            <a:endParaRPr lang="en-US" altLang="zh-CN" sz="2000" b="1" dirty="0"/>
          </a:p>
          <a:p>
            <a:r>
              <a:rPr lang="en-US" altLang="zh-CN" dirty="0"/>
              <a:t>Century21 </a:t>
            </a:r>
            <a:r>
              <a:rPr lang="en-US" altLang="zh-CN" dirty="0" err="1"/>
              <a:t>Landunion</a:t>
            </a:r>
            <a:r>
              <a:rPr lang="en-US" altLang="zh-CN" dirty="0"/>
              <a:t> </a:t>
            </a:r>
            <a:r>
              <a:rPr lang="zh-CN" altLang="en-US" dirty="0"/>
              <a:t>美联地产创始人</a:t>
            </a:r>
            <a:endParaRPr lang="en-CA" altLang="zh-CN" dirty="0"/>
          </a:p>
          <a:p>
            <a:r>
              <a:rPr lang="en-US" altLang="zh-CN" dirty="0"/>
              <a:t>YEDA Homes </a:t>
            </a:r>
            <a:r>
              <a:rPr lang="zh-CN" altLang="en-US" dirty="0"/>
              <a:t>业达地产开发集团联合创始人</a:t>
            </a:r>
            <a:endParaRPr lang="zh-CN" altLang="en-US" dirty="0"/>
          </a:p>
          <a:p>
            <a:r>
              <a:rPr lang="en-US" altLang="zh-CN" dirty="0"/>
              <a:t>FRI / </a:t>
            </a:r>
            <a:r>
              <a:rPr lang="zh-CN" altLang="en-US" dirty="0"/>
              <a:t>加拿大地产院士</a:t>
            </a:r>
            <a:r>
              <a:rPr lang="en-US" altLang="zh-CN" dirty="0"/>
              <a:t> </a:t>
            </a:r>
            <a:endParaRPr lang="en-CA" altLang="zh-CN" dirty="0"/>
          </a:p>
          <a:p>
            <a:r>
              <a:rPr lang="en-US" altLang="zh-CN" dirty="0"/>
              <a:t>CCIM /</a:t>
            </a:r>
            <a:r>
              <a:rPr lang="zh-CN" altLang="en-US" dirty="0"/>
              <a:t>国际认证注册商业投资师</a:t>
            </a:r>
            <a:endParaRPr lang="en-CA" altLang="zh-CN" dirty="0"/>
          </a:p>
          <a:p>
            <a:r>
              <a:rPr lang="en-CA" dirty="0"/>
              <a:t>2023  </a:t>
            </a:r>
            <a:r>
              <a:rPr lang="en-US" altLang="zh-CN" dirty="0"/>
              <a:t>CCIM</a:t>
            </a:r>
            <a:r>
              <a:rPr lang="zh-CN" altLang="en-US" dirty="0"/>
              <a:t>学院 加拿大中部分会主席</a:t>
            </a:r>
            <a:endParaRPr lang="en-CA" altLang="zh-CN" dirty="0"/>
          </a:p>
          <a:p>
            <a:r>
              <a:rPr lang="en-US" altLang="zh-CN" dirty="0"/>
              <a:t>CCRPA</a:t>
            </a:r>
            <a:r>
              <a:rPr lang="zh-CN" altLang="en-US" dirty="0"/>
              <a:t>加中地产投资总商会常务理事</a:t>
            </a:r>
            <a:endParaRPr lang="en-CA" altLang="zh-CN" dirty="0"/>
          </a:p>
          <a:p>
            <a:r>
              <a:rPr lang="zh-CN" altLang="en-US" dirty="0"/>
              <a:t>移民加拿大</a:t>
            </a:r>
            <a:r>
              <a:rPr lang="en-CA" altLang="zh-CN" dirty="0"/>
              <a:t>23</a:t>
            </a:r>
            <a:r>
              <a:rPr lang="zh-CN" altLang="en-US" dirty="0"/>
              <a:t>年，从事地产行业</a:t>
            </a:r>
            <a:r>
              <a:rPr lang="en-CA" altLang="zh-CN" dirty="0"/>
              <a:t>20</a:t>
            </a:r>
            <a:r>
              <a:rPr lang="zh-CN" altLang="en-US" dirty="0"/>
              <a:t>年，拥有丰富的资产管理，商业地产</a:t>
            </a:r>
            <a:r>
              <a:rPr lang="zh-CN" altLang="en-US" dirty="0"/>
              <a:t>投资和地产开发经验</a:t>
            </a:r>
            <a:endParaRPr lang="zh-CN" altLang="en-US" dirty="0"/>
          </a:p>
          <a:p>
            <a:r>
              <a:rPr lang="zh-CN" altLang="en-US" sz="12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电话：</a:t>
            </a:r>
            <a:r>
              <a:rPr lang="en-US" altLang="zh-CN" sz="12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416-909-7198 </a:t>
            </a:r>
            <a:r>
              <a:rPr lang="zh-CN" altLang="en-US" sz="12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邮箱：</a:t>
            </a:r>
            <a:r>
              <a:rPr lang="en-US" altLang="en-US" sz="12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susanwrj@gmail.com WeChat</a:t>
            </a:r>
            <a:r>
              <a:rPr lang="zh-CN" altLang="en-US" sz="12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r>
              <a:rPr lang="en-US" altLang="en-US" sz="12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susanwu188</a:t>
            </a:r>
            <a:endParaRPr lang="en-US" altLang="zh-CN" dirty="0"/>
          </a:p>
          <a:p>
            <a:endParaRPr lang="zh-CN" altLang="en-US" dirty="0"/>
          </a:p>
          <a:p>
            <a:endParaRPr lang="en-US" dirty="0"/>
          </a:p>
        </p:txBody>
      </p:sp>
      <p:pic>
        <p:nvPicPr>
          <p:cNvPr id="5" name="Content Placeholder 4" descr="A person wearing glasses and a purple shi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74" y="2455816"/>
            <a:ext cx="3830684" cy="38306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GTA Commercial Q2 2023 Statistics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390" y="1919605"/>
            <a:ext cx="9977120" cy="4767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Q2 </a:t>
            </a:r>
            <a:r>
              <a:rPr lang="zh-CN" altLang="en-US" sz="2400" dirty="0">
                <a:solidFill>
                  <a:srgbClr val="FF0000"/>
                </a:solidFill>
              </a:rPr>
              <a:t>各类商业物业成交总量数据      </a:t>
            </a:r>
            <a:r>
              <a:rPr lang="en-CA" altLang="zh-CN" sz="2400" dirty="0">
                <a:solidFill>
                  <a:srgbClr val="FF0000"/>
                </a:solidFill>
              </a:rPr>
              <a:t>100%</a:t>
            </a:r>
            <a:endParaRPr lang="en-CA" altLang="zh-CN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2060"/>
                </a:solidFill>
              </a:rPr>
              <a:t>- </a:t>
            </a:r>
            <a:r>
              <a:rPr lang="en-US" altLang="zh-CN" sz="2000" dirty="0">
                <a:solidFill>
                  <a:srgbClr val="002060"/>
                </a:solidFill>
              </a:rPr>
              <a:t>Industrial </a:t>
            </a:r>
            <a:r>
              <a:rPr lang="zh-CN" altLang="en-US" sz="2000" dirty="0">
                <a:solidFill>
                  <a:srgbClr val="002060"/>
                </a:solidFill>
              </a:rPr>
              <a:t>工业地产                                                                   </a:t>
            </a:r>
            <a:r>
              <a:rPr lang="en-CA" altLang="zh-CN" sz="2000" dirty="0">
                <a:solidFill>
                  <a:srgbClr val="002060"/>
                </a:solidFill>
              </a:rPr>
              <a:t>37.3%</a:t>
            </a:r>
            <a:endParaRPr lang="en-CA" altLang="zh-CN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- </a:t>
            </a:r>
            <a:r>
              <a:rPr lang="en-US" altLang="zh-CN" sz="2000" dirty="0">
                <a:solidFill>
                  <a:srgbClr val="0070C0"/>
                </a:solidFill>
              </a:rPr>
              <a:t>Residential Land </a:t>
            </a:r>
            <a:r>
              <a:rPr lang="zh-CN" altLang="en-US" sz="2000" dirty="0">
                <a:solidFill>
                  <a:srgbClr val="0070C0"/>
                </a:solidFill>
              </a:rPr>
              <a:t>民宅土地                                                       </a:t>
            </a:r>
            <a:r>
              <a:rPr lang="en-CA" altLang="zh-CN" sz="2000" dirty="0">
                <a:solidFill>
                  <a:srgbClr val="0070C0"/>
                </a:solidFill>
              </a:rPr>
              <a:t>19.9%</a:t>
            </a:r>
            <a:endParaRPr lang="en-CA" altLang="zh-CN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2060"/>
                </a:solidFill>
              </a:rPr>
              <a:t>- </a:t>
            </a:r>
            <a:r>
              <a:rPr lang="en-US" altLang="zh-CN" sz="2000" dirty="0">
                <a:solidFill>
                  <a:schemeClr val="accent5"/>
                </a:solidFill>
              </a:rPr>
              <a:t>ICI Land </a:t>
            </a:r>
            <a:r>
              <a:rPr lang="zh-CN" altLang="en-US" sz="2000" dirty="0">
                <a:solidFill>
                  <a:schemeClr val="accent5"/>
                </a:solidFill>
              </a:rPr>
              <a:t>工业用地，商业用地，及投资用地                             </a:t>
            </a:r>
            <a:r>
              <a:rPr lang="en-CA" altLang="zh-CN" sz="2000" dirty="0">
                <a:solidFill>
                  <a:schemeClr val="accent5"/>
                </a:solidFill>
              </a:rPr>
              <a:t>15.1%</a:t>
            </a:r>
            <a:endParaRPr lang="en-CA" altLang="zh-CN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2060"/>
                </a:solidFill>
              </a:rPr>
              <a:t>- </a:t>
            </a:r>
            <a:r>
              <a:rPr lang="en-US" altLang="zh-CN" sz="2000" dirty="0">
                <a:solidFill>
                  <a:srgbClr val="FF0000"/>
                </a:solidFill>
              </a:rPr>
              <a:t>Retail </a:t>
            </a:r>
            <a:r>
              <a:rPr lang="zh-CN" altLang="en-US" sz="2000" dirty="0">
                <a:solidFill>
                  <a:srgbClr val="FF0000"/>
                </a:solidFill>
              </a:rPr>
              <a:t>零售物业                                                                           </a:t>
            </a:r>
            <a:r>
              <a:rPr lang="en-CA" altLang="zh-CN" sz="2000" dirty="0">
                <a:solidFill>
                  <a:srgbClr val="FF0000"/>
                </a:solidFill>
              </a:rPr>
              <a:t>9.8%</a:t>
            </a:r>
            <a:endParaRPr lang="en-CA" altLang="zh-CN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2060"/>
                </a:solidFill>
              </a:rPr>
              <a:t>-</a:t>
            </a:r>
            <a:r>
              <a:rPr lang="en-US" altLang="zh-CN" sz="2000" dirty="0">
                <a:solidFill>
                  <a:srgbClr val="FFC000"/>
                </a:solidFill>
              </a:rPr>
              <a:t>Office </a:t>
            </a:r>
            <a:r>
              <a:rPr lang="zh-CN" altLang="en-US" sz="2000" dirty="0">
                <a:solidFill>
                  <a:srgbClr val="FFC000"/>
                </a:solidFill>
              </a:rPr>
              <a:t>办公室                                                                               </a:t>
            </a:r>
            <a:r>
              <a:rPr lang="en-CA" altLang="zh-CN" sz="2000" dirty="0">
                <a:solidFill>
                  <a:srgbClr val="FFC000"/>
                </a:solidFill>
              </a:rPr>
              <a:t>8.4%</a:t>
            </a:r>
            <a:endParaRPr lang="en-CA" altLang="zh-CN" sz="20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2060"/>
                </a:solidFill>
              </a:rPr>
              <a:t>-</a:t>
            </a:r>
            <a:r>
              <a:rPr lang="en-US" altLang="zh-CN" sz="2000" dirty="0">
                <a:solidFill>
                  <a:srgbClr val="00B0F0"/>
                </a:solidFill>
              </a:rPr>
              <a:t>Apartment </a:t>
            </a:r>
            <a:r>
              <a:rPr lang="zh-CN" altLang="en-US" sz="2000" dirty="0">
                <a:solidFill>
                  <a:srgbClr val="00B0F0"/>
                </a:solidFill>
              </a:rPr>
              <a:t>公寓楼                                                                        </a:t>
            </a:r>
            <a:r>
              <a:rPr lang="en-CA" altLang="zh-CN" sz="2000" dirty="0">
                <a:solidFill>
                  <a:srgbClr val="00B0F0"/>
                </a:solidFill>
              </a:rPr>
              <a:t>8%</a:t>
            </a:r>
            <a:endParaRPr lang="en-CA" altLang="zh-CN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CA" altLang="zh-CN" sz="2000" dirty="0">
                <a:solidFill>
                  <a:srgbClr val="002060"/>
                </a:solidFill>
              </a:rPr>
              <a:t>-</a:t>
            </a:r>
            <a:r>
              <a:rPr lang="en-US" altLang="zh-CN" sz="2000" dirty="0">
                <a:solidFill>
                  <a:schemeClr val="accent2"/>
                </a:solidFill>
              </a:rPr>
              <a:t>Hotel </a:t>
            </a:r>
            <a:r>
              <a:rPr lang="zh-CN" altLang="en-US" sz="2000" dirty="0">
                <a:solidFill>
                  <a:schemeClr val="accent2"/>
                </a:solidFill>
              </a:rPr>
              <a:t>酒店                                                                                     </a:t>
            </a:r>
            <a:r>
              <a:rPr lang="en-CA" altLang="zh-CN" sz="2000" dirty="0">
                <a:solidFill>
                  <a:schemeClr val="accent2"/>
                </a:solidFill>
              </a:rPr>
              <a:t>1.4%</a:t>
            </a:r>
            <a:endParaRPr lang="en-CA" altLang="zh-CN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zh-CN" altLang="en-CA" sz="12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注：以上数据引自</a:t>
            </a:r>
            <a:r>
              <a:rPr lang="en-CA" altLang="en-CA" sz="12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Altus Group</a:t>
            </a:r>
            <a:endParaRPr lang="en-CA" altLang="en-CA" sz="12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GTA Commercial Q2 2023 Statistics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136" y="1963973"/>
            <a:ext cx="9922764" cy="4587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                                  Q2 </a:t>
            </a:r>
            <a:r>
              <a:rPr lang="zh-CN" altLang="en-US" sz="1800" dirty="0">
                <a:solidFill>
                  <a:srgbClr val="FF0000"/>
                </a:solidFill>
              </a:rPr>
              <a:t>各类商业物业成交总额及往年对比分析</a:t>
            </a:r>
            <a:endParaRPr lang="en-CA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1600" dirty="0"/>
              <a:t>                                                                                    </a:t>
            </a:r>
            <a:r>
              <a:rPr lang="en-US" altLang="zh-CN" sz="1600" dirty="0"/>
              <a:t>Q2</a:t>
            </a:r>
            <a:r>
              <a:rPr lang="en-CA" altLang="zh-CN" sz="1600" dirty="0"/>
              <a:t>/</a:t>
            </a:r>
            <a:r>
              <a:rPr lang="en-US" altLang="zh-CN" sz="1600" dirty="0"/>
              <a:t>2022           Q2/2023</a:t>
            </a:r>
            <a:endParaRPr lang="en-US" altLang="zh-CN" sz="1600" dirty="0"/>
          </a:p>
          <a:p>
            <a:pPr marL="0" indent="0">
              <a:buNone/>
            </a:pPr>
            <a:r>
              <a:rPr lang="en-CA" sz="1600" dirty="0"/>
              <a:t>-</a:t>
            </a:r>
            <a:r>
              <a:rPr lang="en-US" altLang="zh-CN" sz="1600" dirty="0">
                <a:solidFill>
                  <a:srgbClr val="002060"/>
                </a:solidFill>
              </a:rPr>
              <a:t> Industrial </a:t>
            </a:r>
            <a:r>
              <a:rPr lang="zh-CN" altLang="en-US" sz="1600" dirty="0">
                <a:solidFill>
                  <a:srgbClr val="002060"/>
                </a:solidFill>
              </a:rPr>
              <a:t>工业地产                                                   </a:t>
            </a:r>
            <a:r>
              <a:rPr lang="en-CA" altLang="zh-CN" sz="1600" dirty="0">
                <a:solidFill>
                  <a:srgbClr val="002060"/>
                </a:solidFill>
              </a:rPr>
              <a:t>&gt;2.0B                &gt;3.0B    </a:t>
            </a:r>
            <a:r>
              <a:rPr lang="zh-CN" altLang="en-US" sz="900" dirty="0">
                <a:solidFill>
                  <a:srgbClr val="002060"/>
                </a:solidFill>
              </a:rPr>
              <a:t>自疫情以来需求成交量一直占据首位，并呈上升趋势</a:t>
            </a:r>
            <a:endParaRPr lang="en-CA" altLang="zh-CN" sz="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</a:rPr>
              <a:t>-Residential Land </a:t>
            </a:r>
            <a:r>
              <a:rPr lang="zh-CN" altLang="en-US" sz="1600" dirty="0">
                <a:solidFill>
                  <a:srgbClr val="0070C0"/>
                </a:solidFill>
              </a:rPr>
              <a:t>民宅土地</a:t>
            </a:r>
            <a:r>
              <a:rPr lang="en-CA" altLang="zh-CN" sz="1600" dirty="0">
                <a:solidFill>
                  <a:srgbClr val="0070C0"/>
                </a:solidFill>
              </a:rPr>
              <a:t>                                      &lt;1.0B                  &gt;2.0B     </a:t>
            </a:r>
            <a:r>
              <a:rPr lang="zh-CN" altLang="en-US" sz="900" dirty="0">
                <a:solidFill>
                  <a:srgbClr val="0070C0"/>
                </a:solidFill>
              </a:rPr>
              <a:t>因住房危机，民居用地成交明显上升趋势</a:t>
            </a:r>
            <a:r>
              <a:rPr lang="en-CA" altLang="zh-CN" sz="900" dirty="0">
                <a:solidFill>
                  <a:srgbClr val="0070C0"/>
                </a:solidFill>
              </a:rPr>
              <a:t> </a:t>
            </a:r>
            <a:endParaRPr lang="en-CA" altLang="zh-CN" sz="9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altLang="zh-CN" sz="1600" dirty="0">
                <a:solidFill>
                  <a:srgbClr val="002060"/>
                </a:solidFill>
              </a:rPr>
              <a:t>-</a:t>
            </a:r>
            <a:r>
              <a:rPr lang="en-US" altLang="zh-CN" sz="1600" dirty="0">
                <a:solidFill>
                  <a:schemeClr val="accent5"/>
                </a:solidFill>
              </a:rPr>
              <a:t>ICI Land </a:t>
            </a:r>
            <a:r>
              <a:rPr lang="zh-CN" altLang="en-US" sz="1600" dirty="0">
                <a:solidFill>
                  <a:schemeClr val="accent5"/>
                </a:solidFill>
              </a:rPr>
              <a:t>工业用地，商业用地，及投资用地</a:t>
            </a:r>
            <a:r>
              <a:rPr lang="en-CA" altLang="zh-CN" sz="1600" dirty="0">
                <a:solidFill>
                  <a:schemeClr val="accent5"/>
                </a:solidFill>
              </a:rPr>
              <a:t>           &lt;0.5B                  &lt;2.0B     </a:t>
            </a:r>
            <a:r>
              <a:rPr lang="zh-CN" altLang="en-US" sz="900" dirty="0">
                <a:solidFill>
                  <a:schemeClr val="accent5"/>
                </a:solidFill>
              </a:rPr>
              <a:t>因现有工业物业供不应求，开发商及投资人转为购买此</a:t>
            </a:r>
            <a:endParaRPr lang="en-CA" altLang="zh-CN" sz="9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zh-CN" altLang="en-US" sz="900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zh-CN" altLang="en-US" sz="900" dirty="0">
                <a:solidFill>
                  <a:schemeClr val="accent5"/>
                </a:solidFill>
              </a:rPr>
              <a:t>类土地进行开发及建造，成交额上升巨大</a:t>
            </a:r>
            <a:endParaRPr lang="en-CA" altLang="zh-CN" sz="9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FF0000"/>
                </a:solidFill>
              </a:rPr>
              <a:t>-Retail </a:t>
            </a:r>
            <a:r>
              <a:rPr lang="zh-CN" altLang="en-US" sz="1600" dirty="0">
                <a:solidFill>
                  <a:srgbClr val="FF0000"/>
                </a:solidFill>
              </a:rPr>
              <a:t>零售物业                                                          </a:t>
            </a:r>
            <a:r>
              <a:rPr lang="en-CA" altLang="zh-CN" sz="1600" dirty="0">
                <a:solidFill>
                  <a:srgbClr val="FF0000"/>
                </a:solidFill>
              </a:rPr>
              <a:t>=0.8</a:t>
            </a:r>
            <a:r>
              <a:rPr lang="en-US" altLang="zh-CN" sz="1600" dirty="0">
                <a:solidFill>
                  <a:srgbClr val="FF0000"/>
                </a:solidFill>
              </a:rPr>
              <a:t>B</a:t>
            </a:r>
            <a:r>
              <a:rPr lang="en-CA" altLang="zh-CN" sz="1600" dirty="0">
                <a:solidFill>
                  <a:srgbClr val="FF0000"/>
                </a:solidFill>
              </a:rPr>
              <a:t>                 =0.5</a:t>
            </a:r>
            <a:r>
              <a:rPr lang="en-US" altLang="zh-CN" sz="1600" dirty="0">
                <a:solidFill>
                  <a:srgbClr val="FF0000"/>
                </a:solidFill>
              </a:rPr>
              <a:t>B     </a:t>
            </a:r>
            <a:r>
              <a:rPr lang="zh-CN" altLang="en-US" sz="900" dirty="0">
                <a:solidFill>
                  <a:srgbClr val="FF0000"/>
                </a:solidFill>
              </a:rPr>
              <a:t>自疫情以来需求及成家减少，同期相比变化不大</a:t>
            </a:r>
            <a:endParaRPr lang="en-CA" altLang="zh-CN" sz="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FFC000"/>
                </a:solidFill>
              </a:rPr>
              <a:t>-Office </a:t>
            </a:r>
            <a:r>
              <a:rPr lang="zh-CN" altLang="en-US" sz="1600" dirty="0">
                <a:solidFill>
                  <a:srgbClr val="FFC000"/>
                </a:solidFill>
              </a:rPr>
              <a:t>办公室                                                             </a:t>
            </a:r>
            <a:r>
              <a:rPr lang="en-CA" altLang="zh-CN" sz="1600" dirty="0">
                <a:solidFill>
                  <a:srgbClr val="FFC000"/>
                </a:solidFill>
              </a:rPr>
              <a:t>=1.0</a:t>
            </a:r>
            <a:r>
              <a:rPr lang="en-US" altLang="zh-CN" sz="1600" dirty="0">
                <a:solidFill>
                  <a:srgbClr val="FFC000"/>
                </a:solidFill>
              </a:rPr>
              <a:t>B                  =0.3B     </a:t>
            </a:r>
            <a:r>
              <a:rPr lang="zh-CN" altLang="en-US" sz="900" dirty="0">
                <a:solidFill>
                  <a:srgbClr val="FFC000"/>
                </a:solidFill>
              </a:rPr>
              <a:t>疫情后，在家工作，需求减少，还会有下降趋势</a:t>
            </a:r>
            <a:endParaRPr lang="en-CA" altLang="zh-CN" sz="9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B0F0"/>
                </a:solidFill>
              </a:rPr>
              <a:t>-Apartment </a:t>
            </a:r>
            <a:r>
              <a:rPr lang="zh-CN" altLang="en-US" sz="1600" dirty="0">
                <a:solidFill>
                  <a:srgbClr val="00B0F0"/>
                </a:solidFill>
              </a:rPr>
              <a:t>公寓楼                                                      </a:t>
            </a:r>
            <a:r>
              <a:rPr lang="en-CA" altLang="zh-CN" sz="1600" dirty="0">
                <a:solidFill>
                  <a:srgbClr val="00B0F0"/>
                </a:solidFill>
              </a:rPr>
              <a:t>=1.0</a:t>
            </a:r>
            <a:r>
              <a:rPr lang="en-US" altLang="zh-CN" sz="1600" dirty="0">
                <a:solidFill>
                  <a:srgbClr val="00B0F0"/>
                </a:solidFill>
              </a:rPr>
              <a:t>B                  =0.5B     </a:t>
            </a:r>
            <a:r>
              <a:rPr lang="zh-CN" altLang="en-US" sz="900" dirty="0">
                <a:solidFill>
                  <a:srgbClr val="00B0F0"/>
                </a:solidFill>
              </a:rPr>
              <a:t>需求大，但卖家少，市场供量不足，导致成交下滑</a:t>
            </a:r>
            <a:endParaRPr lang="en-CA" altLang="zh-CN" sz="9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accent2"/>
                </a:solidFill>
              </a:rPr>
              <a:t>-Hotel </a:t>
            </a:r>
            <a:r>
              <a:rPr lang="zh-CN" altLang="en-US" sz="1600" dirty="0">
                <a:solidFill>
                  <a:schemeClr val="accent2"/>
                </a:solidFill>
              </a:rPr>
              <a:t>酒店                                                                   </a:t>
            </a:r>
            <a:r>
              <a:rPr lang="en-CA" altLang="zh-CN" sz="1600" dirty="0">
                <a:solidFill>
                  <a:schemeClr val="accent2"/>
                </a:solidFill>
              </a:rPr>
              <a:t>=0.01</a:t>
            </a:r>
            <a:r>
              <a:rPr lang="en-US" altLang="zh-CN" sz="1600" dirty="0">
                <a:solidFill>
                  <a:schemeClr val="accent2"/>
                </a:solidFill>
              </a:rPr>
              <a:t>B                </a:t>
            </a:r>
            <a:r>
              <a:rPr lang="en-CA" altLang="zh-CN" sz="1600" dirty="0">
                <a:solidFill>
                  <a:schemeClr val="accent2"/>
                </a:solidFill>
              </a:rPr>
              <a:t>&gt;0.01B    </a:t>
            </a:r>
            <a:r>
              <a:rPr lang="zh-CN" altLang="en-US" sz="900" dirty="0">
                <a:solidFill>
                  <a:schemeClr val="accent2"/>
                </a:solidFill>
              </a:rPr>
              <a:t>受疫情影响最大，处于疫情后恢复阶段   </a:t>
            </a:r>
            <a:endParaRPr lang="zh-CN" altLang="en-US" sz="9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zh-CN" altLang="en-CA" sz="900" dirty="0">
                <a:solidFill>
                  <a:srgbClr val="002060"/>
                </a:solidFill>
                <a:sym typeface="+mn-ea"/>
              </a:rPr>
              <a:t>注：以上数据引自</a:t>
            </a:r>
            <a:r>
              <a:rPr lang="en-CA" altLang="en-CA" sz="900" dirty="0">
                <a:solidFill>
                  <a:srgbClr val="002060"/>
                </a:solidFill>
                <a:sym typeface="+mn-ea"/>
              </a:rPr>
              <a:t>Altus Group</a:t>
            </a:r>
            <a:endParaRPr lang="en-CA" altLang="en-CA" sz="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CA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913484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/>
              <a:t>商业地产投资方向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136" y="2423924"/>
            <a:ext cx="9922764" cy="3838722"/>
          </a:xfrm>
        </p:spPr>
        <p:txBody>
          <a:bodyPr>
            <a:normAutofit/>
          </a:bodyPr>
          <a:lstStyle/>
          <a:p>
            <a:r>
              <a:rPr lang="zh-CN" altLang="en-US" dirty="0"/>
              <a:t>由于受通涨影响，地产还是相对稳妥的抗通涨投资，应该是投资组合里必备的一项；</a:t>
            </a:r>
            <a:endParaRPr lang="en-CA" altLang="zh-CN" dirty="0"/>
          </a:p>
          <a:p>
            <a:r>
              <a:rPr lang="zh-CN" altLang="en-US" dirty="0"/>
              <a:t>投资方向应与市场需求紧密结合</a:t>
            </a:r>
            <a:r>
              <a:rPr lang="en-CA" altLang="zh-CN" dirty="0"/>
              <a:t>;(</a:t>
            </a:r>
            <a:r>
              <a:rPr lang="zh-CN" altLang="en-US" dirty="0"/>
              <a:t>工业地产，土地，公寓楼</a:t>
            </a:r>
            <a:r>
              <a:rPr lang="en-CA" altLang="zh-CN" dirty="0"/>
              <a:t>…..)</a:t>
            </a:r>
            <a:endParaRPr lang="en-CA" altLang="zh-CN" dirty="0"/>
          </a:p>
          <a:p>
            <a:r>
              <a:rPr lang="zh-CN" altLang="en-US" dirty="0"/>
              <a:t>投资刚需产品，投资多样化（包括不同产品及市场，做不同市场分析），减少投资风险；</a:t>
            </a:r>
            <a:endParaRPr lang="en-CA" altLang="zh-CN" dirty="0"/>
          </a:p>
          <a:p>
            <a:r>
              <a:rPr lang="zh-CN" altLang="en-US" dirty="0"/>
              <a:t>在市场缺乏产品供应的情况下，可以考虑想关类似产品改造</a:t>
            </a:r>
            <a:r>
              <a:rPr lang="en-CA" altLang="zh-CN" dirty="0"/>
              <a:t>, </a:t>
            </a:r>
            <a:r>
              <a:rPr lang="zh-CN" altLang="en-US" dirty="0"/>
              <a:t>比如市郊城市的写字楼及零售物业改造为工业用物业，公寓楼等市场急需产品；</a:t>
            </a:r>
            <a:endParaRPr lang="en-CA" altLang="zh-CN" dirty="0"/>
          </a:p>
          <a:p>
            <a:r>
              <a:rPr lang="zh-CN" altLang="en-US" dirty="0"/>
              <a:t>纵观全球政治及经济形势，加拿大的安全性及经济呈上升趋势，使其成为海外移民的心仪之地，由于近期移民的大量涌入，人口增加引起我们最近常听到的一个词“住房危机”</a:t>
            </a:r>
            <a:endParaRPr lang="en-CA" altLang="zh-CN" dirty="0"/>
          </a:p>
          <a:p>
            <a:pPr marL="0" indent="0">
              <a:buNone/>
            </a:pPr>
            <a:r>
              <a:rPr lang="en-CA" altLang="zh-CN" dirty="0">
                <a:solidFill>
                  <a:srgbClr val="0070C0"/>
                </a:solidFill>
              </a:rPr>
              <a:t> </a:t>
            </a:r>
            <a:r>
              <a:rPr lang="zh-CN" altLang="en-US" sz="1100" dirty="0">
                <a:solidFill>
                  <a:srgbClr val="0070C0"/>
                </a:solidFill>
              </a:rPr>
              <a:t>注：以上纯属个人观点</a:t>
            </a:r>
            <a:endParaRPr lang="en-CA" altLang="zh-CN" sz="1100" dirty="0">
              <a:solidFill>
                <a:srgbClr val="0070C0"/>
              </a:solidFill>
            </a:endParaRPr>
          </a:p>
          <a:p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99299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Land  Development  </a:t>
            </a:r>
            <a:r>
              <a:rPr lang="zh-CN" altLang="en-US" sz="4000" dirty="0"/>
              <a:t>土地开发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导致“住房危机” 的主要因素</a:t>
            </a:r>
            <a:endParaRPr lang="en-CA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需求：联邦政府移民政策：未来三年吸引移民近</a:t>
            </a:r>
            <a:r>
              <a:rPr lang="en-CA" altLang="zh-CN" dirty="0">
                <a:solidFill>
                  <a:srgbClr val="FF0000"/>
                </a:solidFill>
              </a:rPr>
              <a:t>150</a:t>
            </a:r>
            <a:r>
              <a:rPr lang="zh-CN" altLang="en-US" dirty="0">
                <a:solidFill>
                  <a:srgbClr val="FF0000"/>
                </a:solidFill>
              </a:rPr>
              <a:t>万，还有每年近</a:t>
            </a:r>
            <a:r>
              <a:rPr lang="en-CA" altLang="zh-CN" dirty="0">
                <a:solidFill>
                  <a:srgbClr val="FF0000"/>
                </a:solidFill>
              </a:rPr>
              <a:t>100</a:t>
            </a:r>
            <a:r>
              <a:rPr lang="zh-CN" altLang="en-US" dirty="0">
                <a:solidFill>
                  <a:srgbClr val="FF0000"/>
                </a:solidFill>
              </a:rPr>
              <a:t>万的国际留学生（</a:t>
            </a:r>
            <a:r>
              <a:rPr lang="en-CA" altLang="zh-CN" dirty="0">
                <a:solidFill>
                  <a:srgbClr val="FF0000"/>
                </a:solidFill>
              </a:rPr>
              <a:t>60%</a:t>
            </a:r>
            <a:r>
              <a:rPr lang="zh-CN" altLang="en-US" dirty="0">
                <a:solidFill>
                  <a:srgbClr val="FF0000"/>
                </a:solidFill>
              </a:rPr>
              <a:t>留置安省）</a:t>
            </a:r>
            <a:endParaRPr lang="en-CA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CMHC</a:t>
            </a:r>
            <a:r>
              <a:rPr lang="zh-CN" altLang="en-US" dirty="0">
                <a:solidFill>
                  <a:srgbClr val="FF0000"/>
                </a:solidFill>
              </a:rPr>
              <a:t>数据：至</a:t>
            </a:r>
            <a:r>
              <a:rPr lang="en-CA" altLang="zh-CN" dirty="0">
                <a:solidFill>
                  <a:srgbClr val="FF0000"/>
                </a:solidFill>
              </a:rPr>
              <a:t>2030</a:t>
            </a:r>
            <a:r>
              <a:rPr lang="zh-CN" altLang="en-US" dirty="0">
                <a:solidFill>
                  <a:srgbClr val="FF0000"/>
                </a:solidFill>
              </a:rPr>
              <a:t>年，需要开发建造</a:t>
            </a:r>
            <a:r>
              <a:rPr lang="en-CA" altLang="zh-CN" dirty="0">
                <a:solidFill>
                  <a:srgbClr val="FF0000"/>
                </a:solidFill>
              </a:rPr>
              <a:t>350</a:t>
            </a:r>
            <a:r>
              <a:rPr lang="zh-CN" altLang="en-US" dirty="0">
                <a:solidFill>
                  <a:srgbClr val="FF0000"/>
                </a:solidFill>
              </a:rPr>
              <a:t>万套住房满足市场需求；</a:t>
            </a:r>
            <a:endParaRPr lang="en-CA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供应：由于受疫情，建筑材料价格增长，人力短缺以及加息影响，很多土地开发项目暂时搁置，更加剧市场供应不足；</a:t>
            </a:r>
            <a:endParaRPr lang="en-CA" altLang="zh-CN" dirty="0">
              <a:solidFill>
                <a:srgbClr val="002060"/>
              </a:solidFill>
            </a:endParaRPr>
          </a:p>
          <a:p>
            <a:r>
              <a:rPr lang="zh-CN" altLang="en-US" dirty="0">
                <a:solidFill>
                  <a:schemeClr val="accent5"/>
                </a:solidFill>
              </a:rPr>
              <a:t>相关政策：当然政府审批过程复杂，时间冗长也是造成“住房危机”的一个重要因素</a:t>
            </a:r>
            <a:endParaRPr lang="zh-CN" altLang="en-US" dirty="0">
              <a:solidFill>
                <a:schemeClr val="accent5"/>
              </a:solidFill>
            </a:endParaRPr>
          </a:p>
          <a:p>
            <a:r>
              <a:rPr lang="zh-CN" altLang="en-US" sz="1000" dirty="0">
                <a:solidFill>
                  <a:srgbClr val="0070C0"/>
                </a:solidFill>
                <a:sym typeface="+mn-ea"/>
              </a:rPr>
              <a:t>注：以上纯属个人观点</a:t>
            </a:r>
            <a:endParaRPr lang="en-CA" altLang="zh-CN" sz="1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/>
              <a:t>Land  Development  </a:t>
            </a:r>
            <a:r>
              <a:rPr lang="zh-CN" altLang="en-US" sz="4000" dirty="0"/>
              <a:t>土地开发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olidFill>
                  <a:srgbClr val="002060"/>
                </a:solidFill>
              </a:rPr>
              <a:t>土地开发必要程序及过程</a:t>
            </a:r>
            <a:endParaRPr lang="en-CA" altLang="zh-CN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CA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Rezoning</a:t>
            </a:r>
            <a:endParaRPr lang="en-CA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CA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Municipal Official Plan Amendment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-Site Plan Approval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-Building Permit Obtaining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所需专业人士：</a:t>
            </a:r>
            <a:r>
              <a:rPr lang="en-CA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Architect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planner, Engineer…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所需专业报告：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ESA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，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Geotechnical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Hydrotechnical, Traffic study, Noise control Study….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所需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license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：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HCRA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，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Tarion</a:t>
            </a:r>
            <a:endParaRPr lang="en-CA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/>
              <a:t>Land  Development  </a:t>
            </a:r>
            <a:r>
              <a:rPr lang="zh-CN" altLang="en-US" sz="4000" dirty="0"/>
              <a:t>土地开发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390" y="2447925"/>
            <a:ext cx="10003790" cy="3965575"/>
          </a:xfrm>
        </p:spPr>
        <p:txBody>
          <a:bodyPr>
            <a:normAutofit lnSpcReduction="20000"/>
          </a:bodyPr>
          <a:lstStyle/>
          <a:p>
            <a:pPr marL="0" indent="0" algn="ctr">
              <a:buNone/>
            </a:pPr>
            <a:r>
              <a:rPr lang="en-CA" dirty="0">
                <a:solidFill>
                  <a:srgbClr val="002060"/>
                </a:solidFill>
              </a:rPr>
              <a:t>Bill-23, </a:t>
            </a:r>
            <a:r>
              <a:rPr lang="en-US" altLang="zh-CN" dirty="0">
                <a:solidFill>
                  <a:srgbClr val="002060"/>
                </a:solidFill>
              </a:rPr>
              <a:t>More Home Built Faster Act, 2022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安省新立法，</a:t>
            </a:r>
            <a:r>
              <a:rPr lang="en-CA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</a:t>
            </a:r>
            <a:r>
              <a:rPr lang="en-CA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月</a:t>
            </a:r>
            <a:r>
              <a:rPr lang="en-CA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日提出，</a:t>
            </a:r>
            <a:r>
              <a:rPr lang="en-CA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</a:t>
            </a:r>
            <a:r>
              <a:rPr lang="en-CA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月</a:t>
            </a:r>
            <a:r>
              <a:rPr lang="en-CA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日立法通过并实施</a:t>
            </a:r>
            <a:endParaRPr lang="en-CA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目的是为了解决现有的住房危机及住房可负担性而产生</a:t>
            </a:r>
            <a:endParaRPr lang="en-CA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对安省土地用途及开发程序做了一些根本上的改变，例如公园用地的比例，开发费的征收，审批程序的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timeline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等等，政府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奖励审批手续快的当地政府，在几个城市试点</a:t>
            </a:r>
            <a:r>
              <a:rPr lang="en-CA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en-CA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可建后巷屋，一个</a:t>
            </a:r>
            <a:r>
              <a:rPr lang="en-CA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上可建多套</a:t>
            </a:r>
            <a:r>
              <a:rPr lang="en-CA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en-CA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出租公寓楼建造可以减免联邦政府税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HST</a:t>
            </a:r>
            <a:r>
              <a:rPr lang="en-CA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…..</a:t>
            </a:r>
            <a:endParaRPr lang="en-CA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CMHC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相关担保政策等等</a:t>
            </a:r>
            <a:endParaRPr lang="en-CA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地产开发处于黄金时代，有至少</a:t>
            </a:r>
            <a:r>
              <a:rPr lang="en-CA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5-10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年的黄金期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1200" dirty="0">
                <a:solidFill>
                  <a:srgbClr val="0070C0"/>
                </a:solidFill>
                <a:sym typeface="+mn-ea"/>
              </a:rPr>
              <a:t>注：以上纯属个人观点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CA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/>
              <a:t>YEDA HOMES </a:t>
            </a:r>
            <a:br>
              <a:rPr lang="en-US" altLang="zh-CN" sz="4000" dirty="0"/>
            </a:br>
            <a:r>
              <a:rPr lang="zh-CN" altLang="en-US" sz="4000" dirty="0"/>
              <a:t>业达地产开发集团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136" y="2242267"/>
            <a:ext cx="9922764" cy="419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</a:t>
            </a:r>
            <a:r>
              <a:rPr lang="zh-CN" altLang="en-US" sz="1400" dirty="0">
                <a:solidFill>
                  <a:srgbClr val="0070C0"/>
                </a:solidFill>
              </a:rPr>
              <a:t>公司团队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：                 </a:t>
            </a:r>
            <a:r>
              <a:rPr lang="zh-CN" altLang="en-US" sz="1400" dirty="0">
                <a:solidFill>
                  <a:srgbClr val="0070C0"/>
                </a:solidFill>
              </a:rPr>
              <a:t>核心成员分别专注于土地开发和建造，由华人，犹太人，意大利人及葡萄牙人等组成</a:t>
            </a:r>
            <a:endParaRPr lang="en-CA" altLang="zh-CN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1400" dirty="0">
                <a:solidFill>
                  <a:srgbClr val="0070C0"/>
                </a:solidFill>
              </a:rPr>
              <a:t>-</a:t>
            </a:r>
            <a:r>
              <a:rPr lang="zh-CN" altLang="en-US" sz="1400" dirty="0">
                <a:solidFill>
                  <a:srgbClr val="0070C0"/>
                </a:solidFill>
              </a:rPr>
              <a:t>  土地开发：                 两个核心成员分别具有</a:t>
            </a:r>
            <a:r>
              <a:rPr lang="en-CA" altLang="zh-CN" sz="1400" dirty="0">
                <a:solidFill>
                  <a:srgbClr val="0070C0"/>
                </a:solidFill>
              </a:rPr>
              <a:t>20-30</a:t>
            </a:r>
            <a:r>
              <a:rPr lang="zh-CN" altLang="en-US" sz="1400" dirty="0">
                <a:solidFill>
                  <a:srgbClr val="0070C0"/>
                </a:solidFill>
              </a:rPr>
              <a:t>年经验在拿地及与政府合作完成相关一切所需审批过</a:t>
            </a:r>
            <a:endParaRPr lang="en-CA" altLang="zh-CN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CN" altLang="en-US" sz="1400" dirty="0">
                <a:solidFill>
                  <a:srgbClr val="0070C0"/>
                </a:solidFill>
              </a:rPr>
              <a:t>                                       程也就是我们常说的生地变熟地的完成</a:t>
            </a:r>
            <a:endParaRPr lang="en-CA" altLang="zh-CN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1400" dirty="0">
                <a:solidFill>
                  <a:srgbClr val="0070C0"/>
                </a:solidFill>
              </a:rPr>
              <a:t>- </a:t>
            </a:r>
            <a:r>
              <a:rPr lang="zh-CN" altLang="en-US" sz="1400" dirty="0">
                <a:solidFill>
                  <a:srgbClr val="0070C0"/>
                </a:solidFill>
              </a:rPr>
              <a:t>房屋建造：                  三个核心成员分别具有</a:t>
            </a:r>
            <a:r>
              <a:rPr lang="en-CA" altLang="zh-CN" sz="1400" dirty="0">
                <a:solidFill>
                  <a:srgbClr val="0070C0"/>
                </a:solidFill>
              </a:rPr>
              <a:t>25</a:t>
            </a:r>
            <a:r>
              <a:rPr lang="zh-CN" altLang="en-US" sz="1400" dirty="0">
                <a:solidFill>
                  <a:srgbClr val="0070C0"/>
                </a:solidFill>
              </a:rPr>
              <a:t>年以上的独立屋，镇屋，公寓等建造经验</a:t>
            </a:r>
            <a:endParaRPr lang="en-CA" altLang="zh-CN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zh-CN" altLang="en-US" sz="1400" dirty="0">
                <a:solidFill>
                  <a:schemeClr val="accent5"/>
                </a:solidFill>
              </a:rPr>
              <a:t>已开发或建成项目：   分别位于</a:t>
            </a:r>
            <a:r>
              <a:rPr lang="en-CA" altLang="zh-CN" sz="1400" dirty="0">
                <a:solidFill>
                  <a:schemeClr val="accent5"/>
                </a:solidFill>
              </a:rPr>
              <a:t>Richmond Hill, </a:t>
            </a:r>
            <a:r>
              <a:rPr lang="en-US" altLang="zh-CN" sz="1400" dirty="0">
                <a:solidFill>
                  <a:schemeClr val="accent5"/>
                </a:solidFill>
              </a:rPr>
              <a:t>Markham</a:t>
            </a:r>
            <a:r>
              <a:rPr lang="en-CA" altLang="zh-CN" sz="1400" dirty="0">
                <a:solidFill>
                  <a:schemeClr val="accent5"/>
                </a:solidFill>
              </a:rPr>
              <a:t>, Missis</a:t>
            </a:r>
            <a:r>
              <a:rPr lang="en-US" altLang="zh-CN" sz="1400" dirty="0">
                <a:solidFill>
                  <a:schemeClr val="accent5"/>
                </a:solidFill>
              </a:rPr>
              <a:t>s</a:t>
            </a:r>
            <a:r>
              <a:rPr lang="en-CA" altLang="zh-CN" sz="1400" dirty="0">
                <a:solidFill>
                  <a:schemeClr val="accent5"/>
                </a:solidFill>
              </a:rPr>
              <a:t>a</a:t>
            </a:r>
            <a:r>
              <a:rPr lang="en-US" altLang="zh-CN" sz="1400" dirty="0">
                <a:solidFill>
                  <a:schemeClr val="accent5"/>
                </a:solidFill>
              </a:rPr>
              <a:t>u</a:t>
            </a:r>
            <a:r>
              <a:rPr lang="en-CA" altLang="zh-CN" sz="1400" dirty="0">
                <a:solidFill>
                  <a:schemeClr val="accent5"/>
                </a:solidFill>
              </a:rPr>
              <a:t>ga, Toronto, </a:t>
            </a:r>
            <a:r>
              <a:rPr lang="en-US" altLang="zh-CN" sz="1400" dirty="0">
                <a:solidFill>
                  <a:schemeClr val="accent5"/>
                </a:solidFill>
              </a:rPr>
              <a:t>Brampton, Newmarket</a:t>
            </a:r>
            <a:endParaRPr lang="en-CA" altLang="zh-CN" sz="14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CA" sz="1400" dirty="0">
                <a:solidFill>
                  <a:schemeClr val="accent5"/>
                </a:solidFill>
              </a:rPr>
              <a:t>                                       Midland, Barrie…</a:t>
            </a:r>
            <a:r>
              <a:rPr lang="zh-CN" altLang="en-US" sz="1400" dirty="0">
                <a:solidFill>
                  <a:schemeClr val="accent5"/>
                </a:solidFill>
              </a:rPr>
              <a:t>等等</a:t>
            </a:r>
            <a:endParaRPr lang="en-CA" altLang="zh-CN" sz="14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CN" altLang="en-US" sz="1400" dirty="0">
                <a:solidFill>
                  <a:srgbClr val="FF0000"/>
                </a:solidFill>
              </a:rPr>
              <a:t>正在审批及建造项目：</a:t>
            </a:r>
            <a:r>
              <a:rPr lang="en-CA" altLang="zh-CN" sz="1400" dirty="0">
                <a:solidFill>
                  <a:srgbClr val="FF0000"/>
                </a:solidFill>
              </a:rPr>
              <a:t>Pipeline building in 5 years: 500 units, 400mm value</a:t>
            </a:r>
            <a:endParaRPr lang="en-CA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altLang="zh-CN" sz="1400" dirty="0">
                <a:solidFill>
                  <a:srgbClr val="FF0000"/>
                </a:solidFill>
              </a:rPr>
              <a:t>                                       </a:t>
            </a:r>
            <a:r>
              <a:rPr lang="en-US" altLang="zh-CN" sz="1400" dirty="0">
                <a:solidFill>
                  <a:srgbClr val="FF0000"/>
                </a:solidFill>
              </a:rPr>
              <a:t>Woodstock</a:t>
            </a:r>
            <a:r>
              <a:rPr lang="zh-CN" altLang="en-US" sz="1400" dirty="0">
                <a:solidFill>
                  <a:srgbClr val="FF0000"/>
                </a:solidFill>
              </a:rPr>
              <a:t>（</a:t>
            </a:r>
            <a:r>
              <a:rPr lang="en-CA" altLang="zh-CN" sz="1400" dirty="0">
                <a:solidFill>
                  <a:srgbClr val="FF0000"/>
                </a:solidFill>
              </a:rPr>
              <a:t>186 units </a:t>
            </a:r>
            <a:r>
              <a:rPr lang="en-US" altLang="zh-CN" sz="1400" dirty="0">
                <a:solidFill>
                  <a:srgbClr val="FF0000"/>
                </a:solidFill>
              </a:rPr>
              <a:t>Condo</a:t>
            </a:r>
            <a:r>
              <a:rPr lang="en-CA" altLang="en-US" sz="1400" dirty="0">
                <a:solidFill>
                  <a:srgbClr val="FF0000"/>
                </a:solidFill>
              </a:rPr>
              <a:t>s</a:t>
            </a:r>
            <a:r>
              <a:rPr lang="zh-CN" altLang="en-US" sz="1400" dirty="0">
                <a:solidFill>
                  <a:srgbClr val="FF0000"/>
                </a:solidFill>
              </a:rPr>
              <a:t>），</a:t>
            </a:r>
            <a:r>
              <a:rPr lang="en-US" altLang="zh-CN" sz="1400" dirty="0">
                <a:solidFill>
                  <a:srgbClr val="FF0000"/>
                </a:solidFill>
              </a:rPr>
              <a:t>Whitchurch-Stouffville</a:t>
            </a:r>
            <a:r>
              <a:rPr lang="zh-CN" altLang="en-US" sz="1400" dirty="0">
                <a:solidFill>
                  <a:srgbClr val="FF0000"/>
                </a:solidFill>
              </a:rPr>
              <a:t>（</a:t>
            </a:r>
            <a:r>
              <a:rPr lang="en-CA" altLang="zh-CN" sz="1400" dirty="0">
                <a:solidFill>
                  <a:srgbClr val="FF0000"/>
                </a:solidFill>
              </a:rPr>
              <a:t>60 </a:t>
            </a:r>
            <a:r>
              <a:rPr lang="en-US" altLang="zh-CN" sz="1400" dirty="0">
                <a:solidFill>
                  <a:srgbClr val="FF0000"/>
                </a:solidFill>
              </a:rPr>
              <a:t>Stack towns</a:t>
            </a:r>
            <a:r>
              <a:rPr lang="en-CA" altLang="zh-CN" sz="1400" dirty="0">
                <a:solidFill>
                  <a:srgbClr val="FF0000"/>
                </a:solidFill>
              </a:rPr>
              <a:t>)</a:t>
            </a:r>
            <a:endParaRPr lang="en-CA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1400" dirty="0">
                <a:solidFill>
                  <a:srgbClr val="FF0000"/>
                </a:solidFill>
              </a:rPr>
              <a:t>                                       Whitby Downtown (329 units Condos)</a:t>
            </a:r>
            <a:endParaRPr lang="en-CA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1200" dirty="0">
                <a:solidFill>
                  <a:srgbClr val="0070C0"/>
                </a:solidFill>
              </a:rPr>
              <a:t>注：详情可上公司网站：</a:t>
            </a:r>
            <a:r>
              <a:rPr lang="en-CA" altLang="zh-CN" sz="1200" dirty="0">
                <a:solidFill>
                  <a:srgbClr val="0070C0"/>
                </a:solidFill>
              </a:rPr>
              <a:t>www.yedahomes.com</a:t>
            </a:r>
            <a:endParaRPr lang="en-CA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4176</Words>
  <Application>WPS Presentation</Application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Neue Haas Grotesk Text Pro</vt:lpstr>
      <vt:lpstr>Yu Gothic UI</vt:lpstr>
      <vt:lpstr>Microsoft YaHei</vt:lpstr>
      <vt:lpstr>Arial Unicode MS</vt:lpstr>
      <vt:lpstr>Calibri</vt:lpstr>
      <vt:lpstr>BjornVTI</vt:lpstr>
      <vt:lpstr>商业地产投资 土地开发</vt:lpstr>
      <vt:lpstr>商业地产投资及土地开发</vt:lpstr>
      <vt:lpstr>GTA Commercial Q2 2023 Statistics</vt:lpstr>
      <vt:lpstr>GTA Commercial Q2 2023 Statistics</vt:lpstr>
      <vt:lpstr>商业地产投资方向</vt:lpstr>
      <vt:lpstr>Land  Development  土地开发</vt:lpstr>
      <vt:lpstr>Land  Development  土地开发</vt:lpstr>
      <vt:lpstr>Land  Development  土地开发</vt:lpstr>
      <vt:lpstr>YEDA HOMES  业达地产开发集团</vt:lpstr>
      <vt:lpstr>YEDA HOMES  业达地产开发集团</vt:lpstr>
      <vt:lpstr>YEDA HOMES  业达地产开发集团</vt:lpstr>
      <vt:lpstr>YEDA HOMES  业达地产开发集团</vt:lpstr>
      <vt:lpstr>商业地产投资及土地开发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商业地产投资 土地开发</dc:title>
  <dc:creator>Land Union</dc:creator>
  <cp:lastModifiedBy>susan wu</cp:lastModifiedBy>
  <cp:revision>7</cp:revision>
  <dcterms:created xsi:type="dcterms:W3CDTF">2023-10-14T21:03:00Z</dcterms:created>
  <dcterms:modified xsi:type="dcterms:W3CDTF">2023-11-19T20:13:37Z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C7E168FB186249EB92CBDB19F8F66B08_13</vt:lpwstr>
  </property>
  <property fmtid="{D5CDD505-2E9C-101B-9397-08002B2CF9AE}" pid="3" name="KSOProductBuildVer">
    <vt:lpwstr>1033-12.2.0.13306</vt:lpwstr>
  </property>
</Properties>
</file>